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2"/>
  </p:sldMasterIdLst>
  <p:notesMasterIdLst>
    <p:notesMasterId r:id="rId33"/>
  </p:notesMasterIdLst>
  <p:handoutMasterIdLst>
    <p:handoutMasterId r:id="rId34"/>
  </p:handoutMasterIdLst>
  <p:sldIdLst>
    <p:sldId id="394" r:id="rId3"/>
    <p:sldId id="466" r:id="rId4"/>
    <p:sldId id="500" r:id="rId5"/>
    <p:sldId id="547" r:id="rId6"/>
    <p:sldId id="546" r:id="rId7"/>
    <p:sldId id="553" r:id="rId8"/>
    <p:sldId id="555" r:id="rId9"/>
    <p:sldId id="556" r:id="rId10"/>
    <p:sldId id="551" r:id="rId11"/>
    <p:sldId id="558" r:id="rId12"/>
    <p:sldId id="557" r:id="rId13"/>
    <p:sldId id="561" r:id="rId14"/>
    <p:sldId id="563" r:id="rId15"/>
    <p:sldId id="559" r:id="rId16"/>
    <p:sldId id="565" r:id="rId17"/>
    <p:sldId id="564" r:id="rId18"/>
    <p:sldId id="566" r:id="rId19"/>
    <p:sldId id="568" r:id="rId20"/>
    <p:sldId id="569" r:id="rId21"/>
    <p:sldId id="570" r:id="rId22"/>
    <p:sldId id="567" r:id="rId23"/>
    <p:sldId id="548" r:id="rId24"/>
    <p:sldId id="549" r:id="rId25"/>
    <p:sldId id="571" r:id="rId26"/>
    <p:sldId id="572" r:id="rId27"/>
    <p:sldId id="505" r:id="rId28"/>
    <p:sldId id="503" r:id="rId29"/>
    <p:sldId id="544" r:id="rId30"/>
    <p:sldId id="352" r:id="rId31"/>
    <p:sldId id="545" r:id="rId32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3DEBC6D0-49EA-420F-AAB6-62838FA1EA30}">
          <p14:sldIdLst>
            <p14:sldId id="394"/>
            <p14:sldId id="466"/>
            <p14:sldId id="500"/>
          </p14:sldIdLst>
        </p14:section>
        <p14:section name="Routing Basics" id="{2095E350-92CA-4231-B28D-CE118D297DCD}">
          <p14:sldIdLst>
            <p14:sldId id="547"/>
            <p14:sldId id="546"/>
            <p14:sldId id="553"/>
            <p14:sldId id="555"/>
          </p14:sldIdLst>
        </p14:section>
        <p14:section name="Sammy.js Overview" id="{B750C5BC-A534-4BA3-894A-CE3686CFD885}">
          <p14:sldIdLst>
            <p14:sldId id="556"/>
            <p14:sldId id="551"/>
            <p14:sldId id="558"/>
            <p14:sldId id="557"/>
            <p14:sldId id="561"/>
            <p14:sldId id="563"/>
            <p14:sldId id="559"/>
            <p14:sldId id="565"/>
            <p14:sldId id="564"/>
            <p14:sldId id="566"/>
            <p14:sldId id="568"/>
            <p14:sldId id="569"/>
            <p14:sldId id="570"/>
            <p14:sldId id="567"/>
          </p14:sldIdLst>
        </p14:section>
        <p14:section name="Programming Patterns" id="{2FA233FB-3EA0-4DD4-ADFA-DB1191D9DDB6}">
          <p14:sldIdLst>
            <p14:sldId id="548"/>
            <p14:sldId id="549"/>
            <p14:sldId id="571"/>
            <p14:sldId id="572"/>
          </p14:sldIdLst>
        </p14:section>
        <p14:section name="Conclusion" id="{43BD757C-5017-47D2-98A9-4D861095A3BB}">
          <p14:sldIdLst>
            <p14:sldId id="505"/>
            <p14:sldId id="503"/>
            <p14:sldId id="544"/>
            <p14:sldId id="352"/>
            <p14:sldId id="54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0B0F0"/>
    <a:srgbClr val="FBEEDC"/>
    <a:srgbClr val="E85C0E"/>
    <a:srgbClr val="F8DC9E"/>
    <a:srgbClr val="FBEEC9"/>
    <a:srgbClr val="603A14"/>
    <a:srgbClr val="BAB398"/>
    <a:srgbClr val="ADA485"/>
    <a:srgbClr val="C6C0AA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562" autoAdjust="0"/>
    <p:restoredTop sz="94595" autoAdjust="0"/>
  </p:normalViewPr>
  <p:slideViewPr>
    <p:cSldViewPr>
      <p:cViewPr varScale="1">
        <p:scale>
          <a:sx n="69" d="100"/>
          <a:sy n="69" d="100"/>
        </p:scale>
        <p:origin x="66" y="174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8/7/2017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8/7/2017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6911383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7768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28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06690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4122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60818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8/7/2017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25176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625176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274395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8/7/2017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79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8.png"/><Relationship Id="rId10" Type="http://schemas.openxmlformats.org/officeDocument/2006/relationships/image" Target="../media/image12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://sammyjs.org/download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sammyjs.org/docs/api/0.7.4/all#Sammy.OAuth2" TargetMode="External"/><Relationship Id="rId2" Type="http://schemas.openxmlformats.org/officeDocument/2006/relationships/hyperlink" Target="sammyjs.org/docs/api/0.7.4/all#Sammy.Session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hyperlink" Target="http://www.indeavr.com/" TargetMode="External"/><Relationship Id="rId13" Type="http://schemas.openxmlformats.org/officeDocument/2006/relationships/image" Target="../media/image26.png"/><Relationship Id="rId18" Type="http://schemas.openxmlformats.org/officeDocument/2006/relationships/hyperlink" Target="https://netpeak.net/" TargetMode="External"/><Relationship Id="rId3" Type="http://schemas.openxmlformats.org/officeDocument/2006/relationships/hyperlink" Target="https://softuni.bg/courses/" TargetMode="External"/><Relationship Id="rId7" Type="http://schemas.openxmlformats.org/officeDocument/2006/relationships/image" Target="../media/image23.png"/><Relationship Id="rId12" Type="http://schemas.openxmlformats.org/officeDocument/2006/relationships/hyperlink" Target="http://www.superhosting.bg/" TargetMode="External"/><Relationship Id="rId17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6" Type="http://schemas.openxmlformats.org/officeDocument/2006/relationships/hyperlink" Target="http://www.softwaregroup-bg.com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smartit.bg/" TargetMode="External"/><Relationship Id="rId11" Type="http://schemas.openxmlformats.org/officeDocument/2006/relationships/image" Target="../media/image25.png"/><Relationship Id="rId5" Type="http://schemas.openxmlformats.org/officeDocument/2006/relationships/image" Target="../media/image22.png"/><Relationship Id="rId15" Type="http://schemas.openxmlformats.org/officeDocument/2006/relationships/image" Target="../media/image27.png"/><Relationship Id="rId10" Type="http://schemas.openxmlformats.org/officeDocument/2006/relationships/hyperlink" Target="http://www.infragistics.com/" TargetMode="External"/><Relationship Id="rId19" Type="http://schemas.openxmlformats.org/officeDocument/2006/relationships/image" Target="../media/image29.png"/><Relationship Id="rId4" Type="http://schemas.openxmlformats.org/officeDocument/2006/relationships/hyperlink" Target="http://xs-software.com/" TargetMode="External"/><Relationship Id="rId9" Type="http://schemas.openxmlformats.org/officeDocument/2006/relationships/image" Target="../media/image24.png"/><Relationship Id="rId14" Type="http://schemas.openxmlformats.org/officeDocument/2006/relationships/hyperlink" Target="http://www.telenor.bg/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://softuni.org/" TargetMode="External"/><Relationship Id="rId7" Type="http://schemas.openxmlformats.org/officeDocument/2006/relationships/image" Target="../media/image30.png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32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31.png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://www.facebook.com/SoftwareUniversity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351212" y="647700"/>
            <a:ext cx="8125251" cy="1171552"/>
          </a:xfrm>
        </p:spPr>
        <p:txBody>
          <a:bodyPr>
            <a:normAutofit/>
          </a:bodyPr>
          <a:lstStyle/>
          <a:p>
            <a:r>
              <a:rPr lang="en-US" dirty="0"/>
              <a:t>Routing and </a:t>
            </a:r>
            <a:r>
              <a:rPr lang="en-US" dirty="0"/>
              <a:t>Patterns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351212" y="1819275"/>
            <a:ext cx="8125251" cy="1374578"/>
          </a:xfrm>
        </p:spPr>
        <p:txBody>
          <a:bodyPr>
            <a:normAutofit/>
          </a:bodyPr>
          <a:lstStyle/>
          <a:p>
            <a:r>
              <a:rPr lang="en-US" noProof="1"/>
              <a:t>Browser Routing</a:t>
            </a:r>
            <a:endParaRPr lang="en-US" dirty="0"/>
          </a:p>
          <a:p>
            <a:r>
              <a:rPr lang="en-US" dirty="0"/>
              <a:t>Design Patterns in JS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604899"/>
            <a:ext cx="3187613" cy="525135"/>
          </a:xfrm>
        </p:spPr>
        <p:txBody>
          <a:bodyPr/>
          <a:lstStyle/>
          <a:p>
            <a:r>
              <a:rPr lang="en-US" noProof="1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5074798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479925"/>
            <a:ext cx="3187613" cy="382788"/>
          </a:xfrm>
        </p:spPr>
        <p:txBody>
          <a:bodyPr/>
          <a:lstStyle/>
          <a:p>
            <a:r>
              <a:rPr lang="en-US" sz="2000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820446"/>
            <a:ext cx="3187613" cy="351754"/>
          </a:xfrm>
        </p:spPr>
        <p:txBody>
          <a:bodyPr/>
          <a:lstStyle/>
          <a:p>
            <a:r>
              <a:rPr lang="en-US" sz="1800" dirty="0">
                <a:hlinkClick r:id="rId3"/>
              </a:rPr>
              <a:t>http://softuni.bg</a:t>
            </a:r>
            <a:endParaRPr lang="en-US" sz="1800" dirty="0"/>
          </a:p>
        </p:txBody>
      </p:sp>
      <p:pic>
        <p:nvPicPr>
          <p:cNvPr id="1028" name="Picture 4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30488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752600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4" name="Picture 13" descr="http://softuni.bg" title="SoftUni Code Wizard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608996" y="3811842"/>
            <a:ext cx="2133598" cy="234148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rot="986296">
            <a:off x="5234319" y="3821087"/>
            <a:ext cx="1221232" cy="4090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Routing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25661">
            <a:off x="5517269" y="4914705"/>
            <a:ext cx="1023221" cy="102322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88973" y="4243537"/>
            <a:ext cx="914400" cy="112354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10142" y="3605280"/>
            <a:ext cx="914400" cy="112354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322328" y="4130696"/>
            <a:ext cx="914400" cy="112354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06272" y="4740187"/>
            <a:ext cx="914400" cy="112354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07575" y="4555850"/>
            <a:ext cx="914400" cy="1123545"/>
          </a:xfrm>
          <a:prstGeom prst="rect">
            <a:avLst/>
          </a:prstGeom>
        </p:spPr>
      </p:pic>
      <p:sp>
        <p:nvSpPr>
          <p:cNvPr id="23" name="Rectangle: Rounded Corners 22"/>
          <p:cNvSpPr/>
          <p:nvPr/>
        </p:nvSpPr>
        <p:spPr>
          <a:xfrm>
            <a:off x="7847012" y="4057654"/>
            <a:ext cx="3810000" cy="1495310"/>
          </a:xfrm>
          <a:prstGeom prst="round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230" t="-5710" r="-9230" b="-5710"/>
          <a:stretch/>
        </p:blipFill>
        <p:spPr>
          <a:xfrm>
            <a:off x="8217429" y="4195220"/>
            <a:ext cx="3069167" cy="122017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Download </a:t>
            </a:r>
            <a:r>
              <a:rPr lang="en-US" noProof="1"/>
              <a:t>Sammy</a:t>
            </a:r>
            <a:r>
              <a:rPr lang="en-US" dirty="0"/>
              <a:t> using WebStorm's terminal</a:t>
            </a:r>
          </a:p>
          <a:p>
            <a:pPr>
              <a:spcBef>
                <a:spcPts val="7200"/>
              </a:spcBef>
            </a:pPr>
            <a:r>
              <a:rPr lang="en-US" dirty="0"/>
              <a:t>Or download from </a:t>
            </a:r>
            <a:r>
              <a:rPr lang="en-US" dirty="0">
                <a:hlinkClick r:id="rId2"/>
              </a:rPr>
              <a:t>sammyjs.org</a:t>
            </a:r>
            <a:endParaRPr lang="en-US" dirty="0"/>
          </a:p>
          <a:p>
            <a:r>
              <a:rPr lang="en-US" dirty="0"/>
              <a:t>Browser builds will be located in:</a:t>
            </a:r>
          </a:p>
          <a:p>
            <a:pPr>
              <a:spcBef>
                <a:spcPts val="7200"/>
              </a:spcBef>
            </a:pPr>
            <a:r>
              <a:rPr lang="en-US" dirty="0"/>
              <a:t>Sammy requires jQuery to work!</a:t>
            </a:r>
            <a:endParaRPr lang="en-US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Installation</a:t>
            </a:r>
            <a:endParaRPr lang="en-US" noProof="1"/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455612" y="1981200"/>
            <a:ext cx="11277600" cy="55474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 algn="ctr">
              <a:lnSpc>
                <a:spcPct val="95000"/>
              </a:lnSpc>
            </a:pPr>
            <a:r>
              <a:rPr lang="en-US" sz="2800" noProof="1">
                <a:solidFill>
                  <a:srgbClr val="FBEEDC"/>
                </a:solidFill>
              </a:rPr>
              <a:t>npm install --save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sammy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57236" y="5943600"/>
            <a:ext cx="106711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noProof="1"/>
              <a:t>Note: It's best if your project has a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package.json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800" noProof="1"/>
              <a:t>file</a:t>
            </a:r>
          </a:p>
        </p:txBody>
      </p:sp>
      <p:sp>
        <p:nvSpPr>
          <p:cNvPr id="10" name="Text Placeholder 3"/>
          <p:cNvSpPr txBox="1">
            <a:spLocks/>
          </p:cNvSpPr>
          <p:nvPr/>
        </p:nvSpPr>
        <p:spPr>
          <a:xfrm>
            <a:off x="455612" y="4191000"/>
            <a:ext cx="11277600" cy="55474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 algn="ctr">
              <a:lnSpc>
                <a:spcPct val="95000"/>
              </a:lnSpc>
            </a:pPr>
            <a:r>
              <a:rPr lang="en-US" sz="2800" noProof="1">
                <a:solidFill>
                  <a:srgbClr val="FBEEDC"/>
                </a:solidFill>
              </a:rPr>
              <a:t>node_modules/sammy/lib/</a:t>
            </a:r>
          </a:p>
        </p:txBody>
      </p:sp>
    </p:spTree>
    <p:extLst>
      <p:ext uri="{BB962C8B-B14F-4D97-AF65-F5344CB8AC3E}">
        <p14:creationId xmlns:p14="http://schemas.microsoft.com/office/powerpoint/2010/main" val="3379743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Hello Sammy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674813" y="1030186"/>
            <a:ext cx="8839200" cy="5523014"/>
            <a:chOff x="1674813" y="1030186"/>
            <a:chExt cx="8839200" cy="5523014"/>
          </a:xfrm>
        </p:grpSpPr>
        <p:sp>
          <p:nvSpPr>
            <p:cNvPr id="5" name="Rectangle 3"/>
            <p:cNvSpPr>
              <a:spLocks noChangeArrowheads="1"/>
            </p:cNvSpPr>
            <p:nvPr/>
          </p:nvSpPr>
          <p:spPr bwMode="auto">
            <a:xfrm>
              <a:off x="1674813" y="1483369"/>
              <a:ext cx="8839200" cy="5069831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lIns="108000" tIns="72000" rIns="108000" bIns="72000">
              <a:spAutoFit/>
            </a:bodyPr>
            <a:lstStyle/>
            <a:p>
              <a:pPr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0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&lt;!DOCTYPE html&gt;</a:t>
              </a:r>
            </a:p>
            <a:p>
              <a:pPr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0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&lt;head&gt;</a:t>
              </a:r>
            </a:p>
            <a:p>
              <a:pPr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0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  &lt;meta charset="UTF-8"&gt;</a:t>
              </a:r>
            </a:p>
            <a:p>
              <a:pPr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0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  &lt;title&gt;Hello Sammy&lt;/title&gt;</a:t>
              </a:r>
            </a:p>
            <a:p>
              <a:pPr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0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  </a:t>
              </a:r>
              <a:r>
                <a:rPr lang="en-US" sz="2000" b="1" i="1" noProof="1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&lt;!-- Include jQuery and Sammy distributions --&gt;</a:t>
              </a:r>
            </a:p>
            <a:p>
              <a:pPr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0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&lt;/head&gt;</a:t>
              </a:r>
            </a:p>
            <a:p>
              <a:pPr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0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&lt;body&gt;</a:t>
              </a:r>
            </a:p>
            <a:p>
              <a:pPr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0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  &lt;header&gt;</a:t>
              </a:r>
            </a:p>
            <a:p>
              <a:pPr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0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    &lt;h1&gt;Hello Sammy&lt;/h1&gt;</a:t>
              </a:r>
            </a:p>
            <a:p>
              <a:pPr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0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    &lt;a href="</a:t>
              </a:r>
              <a:r>
                <a:rPr lang="en-US" sz="2000" b="1" noProof="1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index.html</a:t>
              </a:r>
              <a:r>
                <a:rPr lang="en-US" sz="20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"&gt;Home&lt;/a&gt;</a:t>
              </a:r>
            </a:p>
            <a:p>
              <a:pPr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0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    &lt;a href="</a:t>
              </a:r>
              <a:r>
                <a:rPr lang="en-US" sz="2000" b="1" noProof="1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about</a:t>
              </a:r>
              <a:r>
                <a:rPr lang="en-US" sz="20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"&gt;About&lt;/a&gt;</a:t>
              </a:r>
            </a:p>
            <a:p>
              <a:pPr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0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    &lt;a href="</a:t>
              </a:r>
              <a:r>
                <a:rPr lang="en-US" sz="2000" b="1" noProof="1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contact</a:t>
              </a:r>
              <a:r>
                <a:rPr lang="en-US" sz="20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"&gt;Contact&lt;/a&gt;</a:t>
              </a:r>
            </a:p>
            <a:p>
              <a:pPr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0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  &lt;/header&gt;</a:t>
              </a:r>
            </a:p>
            <a:p>
              <a:pPr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0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  </a:t>
              </a:r>
              <a:r>
                <a:rPr lang="en-US" sz="20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&lt;div </a:t>
              </a:r>
              <a:r>
                <a:rPr lang="en-US" sz="2000" b="1" noProof="1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id="main"</a:t>
              </a:r>
              <a:r>
                <a:rPr lang="en-US" sz="20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&gt;&lt;/div&gt;</a:t>
              </a:r>
            </a:p>
            <a:p>
              <a:pPr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0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&lt;/body&gt;</a:t>
              </a:r>
            </a:p>
            <a:p>
              <a:pPr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0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&lt;/html&gt;</a:t>
              </a:r>
            </a:p>
          </p:txBody>
        </p:sp>
        <p:sp>
          <p:nvSpPr>
            <p:cNvPr id="8" name="Rectangle 3"/>
            <p:cNvSpPr>
              <a:spLocks noChangeArrowheads="1"/>
            </p:cNvSpPr>
            <p:nvPr/>
          </p:nvSpPr>
          <p:spPr bwMode="auto">
            <a:xfrm>
              <a:off x="1674813" y="1030186"/>
              <a:ext cx="8839200" cy="453183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6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lIns="108000" tIns="72000" rIns="108000" bIns="72000">
              <a:spAutoFit/>
            </a:bodyPr>
            <a:lstStyle/>
            <a:p>
              <a:pPr algn="ctr"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0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index.html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08624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Hello Sammy (2)</a:t>
            </a:r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1674812" y="1600200"/>
            <a:ext cx="8839202" cy="482361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const app = 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Sammy</a:t>
            </a: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#main</a:t>
            </a: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 </a:t>
            </a: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</a:t>
            </a: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get</a:t>
            </a: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index.html</a:t>
            </a: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 () =&gt;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</a:t>
            </a: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swap</a:t>
            </a: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('&lt;h2&gt;Home Page&lt;/h2&gt;');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this.get</a:t>
            </a: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about</a:t>
            </a: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 () =&gt;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this.swap</a:t>
            </a: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('&lt;h2&gt;About Page&lt;/h2&gt;');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this.get</a:t>
            </a: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'contact</a:t>
            </a: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 () =&gt;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this.swap</a:t>
            </a: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('&lt;h2&gt;Contact Page&lt;/h2&gt;');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$(() =&gt;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app.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run</a:t>
            </a: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});</a:t>
            </a:r>
            <a:endParaRPr lang="en-US" sz="2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1674813" y="1147017"/>
            <a:ext cx="8839200" cy="453183"/>
          </a:xfrm>
          <a:prstGeom prst="rect">
            <a:avLst/>
          </a:prstGeom>
          <a:solidFill>
            <a:schemeClr val="accent5">
              <a:lumMod val="40000"/>
              <a:lumOff val="60000"/>
              <a:alpha val="6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app.js</a:t>
            </a:r>
          </a:p>
        </p:txBody>
      </p:sp>
    </p:spTree>
    <p:extLst>
      <p:ext uri="{BB962C8B-B14F-4D97-AF65-F5344CB8AC3E}">
        <p14:creationId xmlns:p14="http://schemas.microsoft.com/office/powerpoint/2010/main" val="3951655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Create a Sammy instance to initialize your application</a:t>
            </a:r>
          </a:p>
          <a:p>
            <a:pPr>
              <a:spcBef>
                <a:spcPts val="22800"/>
              </a:spcBef>
            </a:pPr>
            <a:r>
              <a:rPr lang="en-US" dirty="0"/>
              <a:t>You may have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multiple apps </a:t>
            </a:r>
            <a:r>
              <a:rPr lang="en-US" dirty="0"/>
              <a:t>running</a:t>
            </a:r>
          </a:p>
          <a:p>
            <a:r>
              <a:rPr lang="en-US" dirty="0"/>
              <a:t>Each selector can only hold one app</a:t>
            </a:r>
          </a:p>
          <a:p>
            <a:pPr lvl="1"/>
            <a:r>
              <a:rPr lang="en-US" dirty="0"/>
              <a:t>If you refer to it again, it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extends the functionality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Initialization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1941512" y="2673631"/>
            <a:ext cx="8305800" cy="177662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const app =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Sammy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#main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 function ()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Define routes and other logic here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});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$(() =&gt; app.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run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()); </a:t>
            </a:r>
            <a:r>
              <a:rPr lang="en-US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Activate</a:t>
            </a:r>
          </a:p>
        </p:txBody>
      </p:sp>
      <p:sp>
        <p:nvSpPr>
          <p:cNvPr id="6" name="AutoShape 25"/>
          <p:cNvSpPr>
            <a:spLocks noChangeArrowheads="1"/>
          </p:cNvSpPr>
          <p:nvPr/>
        </p:nvSpPr>
        <p:spPr bwMode="auto">
          <a:xfrm>
            <a:off x="2208212" y="1828800"/>
            <a:ext cx="2593687" cy="578882"/>
          </a:xfrm>
          <a:prstGeom prst="wedgeRoundRectCallout">
            <a:avLst>
              <a:gd name="adj1" fmla="val 35412"/>
              <a:gd name="adj2" fmla="val 11301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288000" tIns="45720" rIns="28800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Invoke library</a:t>
            </a:r>
            <a:endParaRPr lang="en-US" sz="2800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AutoShape 25"/>
          <p:cNvSpPr>
            <a:spLocks noChangeArrowheads="1"/>
          </p:cNvSpPr>
          <p:nvPr/>
        </p:nvSpPr>
        <p:spPr bwMode="auto">
          <a:xfrm>
            <a:off x="5180012" y="1828800"/>
            <a:ext cx="3059874" cy="578882"/>
          </a:xfrm>
          <a:prstGeom prst="wedgeRoundRectCallout">
            <a:avLst>
              <a:gd name="adj1" fmla="val -35059"/>
              <a:gd name="adj2" fmla="val 11627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288000" tIns="45720" rIns="28800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Element selector</a:t>
            </a:r>
            <a:endParaRPr lang="en-US" sz="2800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07447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main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building block </a:t>
            </a:r>
            <a:r>
              <a:rPr lang="en-US" dirty="0"/>
              <a:t>of Sammy is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route</a:t>
            </a:r>
          </a:p>
          <a:p>
            <a:pPr lvl="1"/>
            <a:r>
              <a:rPr lang="en-US" dirty="0"/>
              <a:t>Defined by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method</a:t>
            </a:r>
            <a:r>
              <a:rPr lang="en-US" dirty="0"/>
              <a:t>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address</a:t>
            </a:r>
            <a:r>
              <a:rPr lang="en-US" dirty="0"/>
              <a:t> (URI)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dirty="0"/>
              <a:t>Place this block inside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Sammy initializer</a:t>
            </a:r>
            <a:r>
              <a:rPr lang="en-US" dirty="0"/>
              <a:t>:</a:t>
            </a:r>
          </a:p>
          <a:p>
            <a:pPr>
              <a:spcBef>
                <a:spcPts val="18000"/>
              </a:spcBef>
            </a:pPr>
            <a:r>
              <a:rPr lang="en-US" dirty="0"/>
              <a:t>A note on using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this</a:t>
            </a:r>
            <a:r>
              <a:rPr lang="en-US" dirty="0"/>
              <a:t>: it holds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reference</a:t>
            </a:r>
            <a:r>
              <a:rPr lang="en-US" dirty="0"/>
              <a:t> to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router object</a:t>
            </a:r>
            <a:r>
              <a:rPr lang="en-US" dirty="0"/>
              <a:t>, but may not work correctly in an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arrow function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Routes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1674812" y="4038600"/>
            <a:ext cx="8839202" cy="125340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this.route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'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get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 '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about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 function()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this.swap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('&lt;h2&gt;Contact Page&lt;/h2&gt;');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});</a:t>
            </a:r>
          </a:p>
        </p:txBody>
      </p:sp>
      <p:sp>
        <p:nvSpPr>
          <p:cNvPr id="6" name="AutoShape 25"/>
          <p:cNvSpPr>
            <a:spLocks noChangeArrowheads="1"/>
          </p:cNvSpPr>
          <p:nvPr/>
        </p:nvSpPr>
        <p:spPr bwMode="auto">
          <a:xfrm>
            <a:off x="1738204" y="3231118"/>
            <a:ext cx="2747807" cy="578882"/>
          </a:xfrm>
          <a:prstGeom prst="wedgeRoundRectCallout">
            <a:avLst>
              <a:gd name="adj1" fmla="val 33646"/>
              <a:gd name="adj2" fmla="val 11044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288000" tIns="45720" rIns="28800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Route Method</a:t>
            </a:r>
            <a:endParaRPr lang="en-US" sz="2800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AutoShape 25"/>
          <p:cNvSpPr>
            <a:spLocks noChangeArrowheads="1"/>
          </p:cNvSpPr>
          <p:nvPr/>
        </p:nvSpPr>
        <p:spPr bwMode="auto">
          <a:xfrm>
            <a:off x="4912697" y="3231118"/>
            <a:ext cx="2705715" cy="578882"/>
          </a:xfrm>
          <a:prstGeom prst="wedgeRoundRectCallout">
            <a:avLst>
              <a:gd name="adj1" fmla="val -30149"/>
              <a:gd name="adj2" fmla="val 10632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288000" tIns="45720" rIns="28800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Route address</a:t>
            </a:r>
            <a:endParaRPr lang="en-US" sz="2800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68255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Each method has an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alias</a:t>
            </a:r>
            <a:r>
              <a:rPr lang="en-US" dirty="0"/>
              <a:t> for shorter code</a:t>
            </a:r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Route Aliases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1446214" y="2133600"/>
            <a:ext cx="9296398" cy="57629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this.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get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catalog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 loadBooks)</a:t>
            </a:r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1446214" y="3186102"/>
            <a:ext cx="9296398" cy="57629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this.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post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'login'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userLogin)</a:t>
            </a:r>
          </a:p>
        </p:txBody>
      </p:sp>
      <p:sp>
        <p:nvSpPr>
          <p:cNvPr id="10" name="Rectangle 3"/>
          <p:cNvSpPr>
            <a:spLocks noChangeArrowheads="1"/>
          </p:cNvSpPr>
          <p:nvPr/>
        </p:nvSpPr>
        <p:spPr bwMode="auto">
          <a:xfrm>
            <a:off x="1446214" y="4238604"/>
            <a:ext cx="9296398" cy="57629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this.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'catalog/:bookId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 updateBook)</a:t>
            </a:r>
          </a:p>
        </p:txBody>
      </p:sp>
      <p:sp>
        <p:nvSpPr>
          <p:cNvPr id="11" name="Rectangle 3"/>
          <p:cNvSpPr>
            <a:spLocks noChangeArrowheads="1"/>
          </p:cNvSpPr>
          <p:nvPr/>
        </p:nvSpPr>
        <p:spPr bwMode="auto">
          <a:xfrm>
            <a:off x="1446214" y="5291107"/>
            <a:ext cx="9296398" cy="57629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this.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del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'catalog/:bookId',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deleteBook)</a:t>
            </a:r>
          </a:p>
        </p:txBody>
      </p:sp>
    </p:spTree>
    <p:extLst>
      <p:ext uri="{BB962C8B-B14F-4D97-AF65-F5344CB8AC3E}">
        <p14:creationId xmlns:p14="http://schemas.microsoft.com/office/powerpoint/2010/main" val="3116980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10" grpId="0" animBg="1"/>
      <p:bldP spid="1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Parameters</a:t>
            </a:r>
            <a:r>
              <a:rPr lang="en-US" dirty="0"/>
              <a:t> allow for dynamic routes</a:t>
            </a:r>
          </a:p>
          <a:p>
            <a:pPr lvl="1"/>
            <a:r>
              <a:rPr lang="en-US" dirty="0"/>
              <a:t>E.g. products in a catalog will load the same page</a:t>
            </a:r>
          </a:p>
          <a:p>
            <a:pPr>
              <a:spcBef>
                <a:spcPts val="26400"/>
              </a:spcBef>
            </a:pPr>
            <a:r>
              <a:rPr lang="en-US" dirty="0"/>
              <a:t>You can get the whole path using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this.path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URL Parameters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1674812" y="3462036"/>
            <a:ext cx="8839202" cy="125340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this.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get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'catalog/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:productId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 (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context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=&gt;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console.log(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context.params.productid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});</a:t>
            </a:r>
          </a:p>
        </p:txBody>
      </p:sp>
      <p:sp>
        <p:nvSpPr>
          <p:cNvPr id="6" name="AutoShape 25"/>
          <p:cNvSpPr>
            <a:spLocks noChangeArrowheads="1"/>
          </p:cNvSpPr>
          <p:nvPr/>
        </p:nvSpPr>
        <p:spPr bwMode="auto">
          <a:xfrm>
            <a:off x="3457969" y="2667000"/>
            <a:ext cx="3039287" cy="578882"/>
          </a:xfrm>
          <a:prstGeom prst="wedgeRoundRectCallout">
            <a:avLst>
              <a:gd name="adj1" fmla="val 25545"/>
              <a:gd name="adj2" fmla="val 10885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288000" tIns="45720" rIns="28800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Parameter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name</a:t>
            </a:r>
          </a:p>
        </p:txBody>
      </p:sp>
      <p:sp>
        <p:nvSpPr>
          <p:cNvPr id="9" name="AutoShape 25"/>
          <p:cNvSpPr>
            <a:spLocks noChangeArrowheads="1"/>
          </p:cNvSpPr>
          <p:nvPr/>
        </p:nvSpPr>
        <p:spPr bwMode="auto">
          <a:xfrm>
            <a:off x="5256212" y="4953000"/>
            <a:ext cx="3895023" cy="578882"/>
          </a:xfrm>
          <a:prstGeom prst="wedgeRoundRectCallout">
            <a:avLst>
              <a:gd name="adj1" fmla="val -38918"/>
              <a:gd name="adj2" fmla="val -15760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288000" tIns="45720" rIns="28800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Access passed in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value</a:t>
            </a:r>
          </a:p>
        </p:txBody>
      </p:sp>
      <p:sp>
        <p:nvSpPr>
          <p:cNvPr id="10" name="AutoShape 25"/>
          <p:cNvSpPr>
            <a:spLocks noChangeArrowheads="1"/>
          </p:cNvSpPr>
          <p:nvPr/>
        </p:nvSpPr>
        <p:spPr bwMode="auto">
          <a:xfrm>
            <a:off x="7261230" y="2667000"/>
            <a:ext cx="2924279" cy="578882"/>
          </a:xfrm>
          <a:prstGeom prst="wedgeRoundRectCallout">
            <a:avLst>
              <a:gd name="adj1" fmla="val -29887"/>
              <a:gd name="adj2" fmla="val 10646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288000" tIns="45720" rIns="28800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Receive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context</a:t>
            </a:r>
          </a:p>
        </p:txBody>
      </p:sp>
    </p:spTree>
    <p:extLst>
      <p:ext uri="{BB962C8B-B14F-4D97-AF65-F5344CB8AC3E}">
        <p14:creationId xmlns:p14="http://schemas.microsoft.com/office/powerpoint/2010/main" val="1704597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9" grpId="0" animBg="1"/>
      <p:bldP spid="1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Forms</a:t>
            </a:r>
            <a:r>
              <a:rPr lang="en-US" dirty="0"/>
              <a:t> inside the main element are automatically handled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Handling Forms</a:t>
            </a:r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1674813" y="2786000"/>
            <a:ext cx="8839200" cy="199206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&lt;form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action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login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method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post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User: &lt;input name="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user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type="text"&gt;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Pass: &lt;input name="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pass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type="password"&gt;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&lt;input type="submit" value="Login"&gt;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&lt;/form&gt;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Rectangle 3"/>
          <p:cNvSpPr>
            <a:spLocks noChangeArrowheads="1"/>
          </p:cNvSpPr>
          <p:nvPr/>
        </p:nvSpPr>
        <p:spPr bwMode="auto">
          <a:xfrm>
            <a:off x="1674812" y="4778066"/>
            <a:ext cx="8839202" cy="162273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this.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post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'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login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 (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context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=&gt;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console.log(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context.params.user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console.log(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context.params.pass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});</a:t>
            </a:r>
          </a:p>
        </p:txBody>
      </p:sp>
      <p:sp>
        <p:nvSpPr>
          <p:cNvPr id="11" name="AutoShape 25"/>
          <p:cNvSpPr>
            <a:spLocks noChangeArrowheads="1"/>
          </p:cNvSpPr>
          <p:nvPr/>
        </p:nvSpPr>
        <p:spPr bwMode="auto">
          <a:xfrm>
            <a:off x="2451199" y="1920387"/>
            <a:ext cx="2705715" cy="578882"/>
          </a:xfrm>
          <a:prstGeom prst="wedgeRoundRectCallout">
            <a:avLst>
              <a:gd name="adj1" fmla="val 28617"/>
              <a:gd name="adj2" fmla="val 11842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288000" tIns="45720" rIns="28800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Route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address</a:t>
            </a:r>
          </a:p>
        </p:txBody>
      </p:sp>
      <p:sp>
        <p:nvSpPr>
          <p:cNvPr id="12" name="AutoShape 25"/>
          <p:cNvSpPr>
            <a:spLocks noChangeArrowheads="1"/>
          </p:cNvSpPr>
          <p:nvPr/>
        </p:nvSpPr>
        <p:spPr bwMode="auto">
          <a:xfrm>
            <a:off x="6323012" y="1920387"/>
            <a:ext cx="2726564" cy="578882"/>
          </a:xfrm>
          <a:prstGeom prst="wedgeRoundRectCallout">
            <a:avLst>
              <a:gd name="adj1" fmla="val -28825"/>
              <a:gd name="adj2" fmla="val 11603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288000" tIns="45720" rIns="28800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Route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method</a:t>
            </a:r>
          </a:p>
        </p:txBody>
      </p:sp>
      <p:sp>
        <p:nvSpPr>
          <p:cNvPr id="13" name="AutoShape 25"/>
          <p:cNvSpPr>
            <a:spLocks noChangeArrowheads="1"/>
          </p:cNvSpPr>
          <p:nvPr/>
        </p:nvSpPr>
        <p:spPr bwMode="auto">
          <a:xfrm>
            <a:off x="8283662" y="5252462"/>
            <a:ext cx="2992350" cy="578882"/>
          </a:xfrm>
          <a:prstGeom prst="wedgeRoundRectCallout">
            <a:avLst>
              <a:gd name="adj1" fmla="val -66328"/>
              <a:gd name="adj2" fmla="val -2038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288000" tIns="45720" rIns="28800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Names of inputs</a:t>
            </a:r>
            <a:endParaRPr lang="en-US" sz="2800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29814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Download and include the Handlebars source in your HTML</a:t>
            </a:r>
          </a:p>
          <a:p>
            <a:r>
              <a:rPr lang="en-US" dirty="0"/>
              <a:t>Include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sammy.handlebars.js</a:t>
            </a:r>
            <a:r>
              <a:rPr lang="en-US" dirty="0"/>
              <a:t> (found under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lib/plugins</a:t>
            </a:r>
            <a:r>
              <a:rPr lang="en-US" dirty="0"/>
              <a:t>)</a:t>
            </a:r>
          </a:p>
          <a:p>
            <a:r>
              <a:rPr lang="en-US" dirty="0"/>
              <a:t>Load the plugin inside a Sammy initializer:</a:t>
            </a:r>
          </a:p>
          <a:p>
            <a:pPr>
              <a:spcBef>
                <a:spcPts val="19800"/>
              </a:spcBef>
            </a:pPr>
            <a:r>
              <a:rPr lang="en-US" dirty="0"/>
              <a:t>Create a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RenderContext</a:t>
            </a:r>
            <a:r>
              <a:rPr lang="en-US" dirty="0"/>
              <a:t> with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render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load</a:t>
            </a:r>
            <a:r>
              <a:rPr lang="en-US" dirty="0"/>
              <a:t> or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partial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Integrating Handlebars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1674812" y="3785847"/>
            <a:ext cx="8839202" cy="51473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this.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use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('Handlebars',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'hbr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');</a:t>
            </a:r>
          </a:p>
        </p:txBody>
      </p:sp>
      <p:sp>
        <p:nvSpPr>
          <p:cNvPr id="6" name="AutoShape 25"/>
          <p:cNvSpPr>
            <a:spLocks noChangeArrowheads="1"/>
          </p:cNvSpPr>
          <p:nvPr/>
        </p:nvSpPr>
        <p:spPr bwMode="auto">
          <a:xfrm>
            <a:off x="4944921" y="4602718"/>
            <a:ext cx="4045091" cy="578882"/>
          </a:xfrm>
          <a:prstGeom prst="wedgeRoundRectCallout">
            <a:avLst>
              <a:gd name="adj1" fmla="val -23480"/>
              <a:gd name="adj2" fmla="val -11372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288000" tIns="45720" rIns="28800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Template file extension</a:t>
            </a:r>
            <a:endParaRPr lang="en-US" sz="2800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27990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Handlebars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1674813" y="1443783"/>
            <a:ext cx="8839200" cy="88407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&lt;h1&gt;{{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title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}}&lt;/h1&gt;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&lt;p&gt;Hello, {{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name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}}!&lt;/p&gt;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1674813" y="990600"/>
            <a:ext cx="8839200" cy="453183"/>
          </a:xfrm>
          <a:prstGeom prst="rect">
            <a:avLst/>
          </a:prstGeom>
          <a:solidFill>
            <a:schemeClr val="accent5">
              <a:lumMod val="40000"/>
              <a:lumOff val="60000"/>
              <a:alpha val="6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greeting.hbr</a:t>
            </a:r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1674813" y="3007607"/>
            <a:ext cx="8839200" cy="346939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const app =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Sammy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#main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 function ()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this.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use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('Handlebars', 'hbr');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this.get('#/hello/:name', function()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this.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title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'Hello!'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this.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name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this.params.name;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this.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partial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('greeting.hbr');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});</a:t>
            </a:r>
            <a:endParaRPr lang="en-US" b="1" i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$(() =&gt; app.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run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());</a:t>
            </a:r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1674813" y="2554444"/>
            <a:ext cx="8839200" cy="453183"/>
          </a:xfrm>
          <a:prstGeom prst="rect">
            <a:avLst/>
          </a:prstGeom>
          <a:solidFill>
            <a:schemeClr val="accent5">
              <a:lumMod val="40000"/>
              <a:lumOff val="60000"/>
              <a:alpha val="6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app.js</a:t>
            </a:r>
          </a:p>
        </p:txBody>
      </p:sp>
      <p:sp>
        <p:nvSpPr>
          <p:cNvPr id="10" name="AutoShape 25"/>
          <p:cNvSpPr>
            <a:spLocks noChangeArrowheads="1"/>
          </p:cNvSpPr>
          <p:nvPr/>
        </p:nvSpPr>
        <p:spPr bwMode="auto">
          <a:xfrm>
            <a:off x="5180012" y="5562600"/>
            <a:ext cx="5115053" cy="578882"/>
          </a:xfrm>
          <a:prstGeom prst="wedgeRoundRectCallout">
            <a:avLst>
              <a:gd name="adj1" fmla="val -41628"/>
              <a:gd name="adj2" fmla="val -9458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288000" tIns="45720" rIns="28800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Load</a:t>
            </a:r>
            <a:r>
              <a:rPr lang="en-US" sz="2800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and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swap</a:t>
            </a:r>
            <a:r>
              <a:rPr lang="en-US" sz="2800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in the template</a:t>
            </a:r>
            <a:endParaRPr lang="en-US" sz="2800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37551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5368696" cy="5530010"/>
          </a:xfrm>
        </p:spPr>
        <p:txBody>
          <a:bodyPr>
            <a:normAutofit/>
          </a:bodyPr>
          <a:lstStyle/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Routing Concepts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Basic Router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Sammy.js Overview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Design Patterns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026" name="Picture 2" descr="http://www.graphicsfuel.com/wp-content/uploads/2012/07/books-icon-51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08262" y="1688588"/>
            <a:ext cx="2045212" cy="204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5874" y="1638776"/>
            <a:ext cx="3574938" cy="46096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1509" y="4182636"/>
            <a:ext cx="1760965" cy="176096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397262">
            <a:off x="10233381" y="1516521"/>
            <a:ext cx="1211868" cy="1211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291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Load a list of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partial templates </a:t>
            </a:r>
            <a:r>
              <a:rPr lang="en-US" dirty="0"/>
              <a:t>(inside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route</a:t>
            </a:r>
            <a:r>
              <a:rPr lang="en-US" dirty="0"/>
              <a:t> definition):</a:t>
            </a:r>
          </a:p>
          <a:p>
            <a:pPr>
              <a:spcBef>
                <a:spcPts val="27000"/>
              </a:spcBef>
            </a:pPr>
            <a:r>
              <a:rPr lang="en-US" dirty="0"/>
              <a:t>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callback</a:t>
            </a:r>
            <a:r>
              <a:rPr lang="en-US" dirty="0"/>
              <a:t> will be executed once all partials are loaded</a:t>
            </a:r>
          </a:p>
          <a:p>
            <a:r>
              <a:rPr lang="en-US" dirty="0"/>
              <a:t>Templates are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cached</a:t>
            </a:r>
            <a:r>
              <a:rPr lang="en-US" dirty="0"/>
              <a:t> – there's no need to manually cache them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Using Handlebars (2)</a:t>
            </a:r>
            <a:endParaRPr lang="en-US" dirty="0"/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1674813" y="1929139"/>
            <a:ext cx="8839200" cy="310006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loadPartials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firstPartial: 'path-to/first.hbr',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secondPartial: 'path-to/second.hbr',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thirdPartial: 'path-to/third.hbr'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}).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then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(function(context) =&gt;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console.log(context.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partials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this.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partial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('pageTemplate.hbr');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});</a:t>
            </a:r>
            <a:endParaRPr lang="en-US" b="1" i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0096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Redirect</a:t>
            </a:r>
          </a:p>
          <a:p>
            <a:pPr>
              <a:spcBef>
                <a:spcPts val="6600"/>
              </a:spcBef>
            </a:pPr>
            <a:r>
              <a:rPr lang="en-US" sz="3200" dirty="0"/>
              <a:t>Custom events</a:t>
            </a:r>
          </a:p>
          <a:p>
            <a:pPr>
              <a:spcBef>
                <a:spcPts val="13800"/>
              </a:spcBef>
            </a:pPr>
            <a:r>
              <a:rPr lang="en-US" sz="3200" dirty="0"/>
              <a:t>Useful plugins (found under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lib/plugins</a:t>
            </a:r>
            <a:r>
              <a:rPr lang="en-US" sz="3200" dirty="0"/>
              <a:t>):</a:t>
            </a:r>
          </a:p>
          <a:p>
            <a:pPr lvl="1">
              <a:spcBef>
                <a:spcPts val="0"/>
              </a:spcBef>
            </a:pPr>
            <a:r>
              <a:rPr lang="en-US" sz="2800" dirty="0">
                <a:hlinkClick r:id="rId2" action="ppaction://hlinkfile"/>
              </a:rPr>
              <a:t>Storage and Session</a:t>
            </a:r>
            <a:endParaRPr lang="en-US" sz="2800" dirty="0"/>
          </a:p>
          <a:p>
            <a:pPr lvl="1">
              <a:spcBef>
                <a:spcPts val="0"/>
              </a:spcBef>
            </a:pPr>
            <a:r>
              <a:rPr lang="en-US" sz="2800" dirty="0">
                <a:hlinkClick r:id="rId3"/>
              </a:rPr>
              <a:t>OAuth2</a:t>
            </a:r>
            <a:endParaRPr lang="en-US" sz="28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Features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1674812" y="3270199"/>
            <a:ext cx="8839202" cy="153040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// Register event handler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this.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bind</a:t>
            </a: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'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event-name</a:t>
            </a: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 eventHandler</a:t>
            </a: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</a:t>
            </a: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Raise event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this.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trigger</a:t>
            </a: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'event-name</a:t>
            </a: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');</a:t>
            </a: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1674812" y="1829841"/>
            <a:ext cx="8839202" cy="76095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this.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redirect</a:t>
            </a: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('#/other/route');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this.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redirect</a:t>
            </a: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('#', 'other', 'route');</a:t>
            </a:r>
            <a:endParaRPr lang="en-US" sz="2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30480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Programming Patterns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Organizing Your Code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974"/>
          <a:stretch/>
        </p:blipFill>
        <p:spPr>
          <a:xfrm>
            <a:off x="3272793" y="1066800"/>
            <a:ext cx="5643238" cy="3725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3965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Design Patterns </a:t>
            </a:r>
            <a:r>
              <a:rPr lang="en-US" sz="3600" dirty="0"/>
              <a:t>are general approaches to solving </a:t>
            </a: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commonly occurring</a:t>
            </a:r>
            <a:r>
              <a:rPr lang="en-US" sz="3600" dirty="0"/>
              <a:t> problems</a:t>
            </a:r>
          </a:p>
          <a:p>
            <a:r>
              <a:rPr lang="en-US" sz="3600" dirty="0"/>
              <a:t>They provide:</a:t>
            </a:r>
          </a:p>
          <a:p>
            <a:pPr lvl="1"/>
            <a:r>
              <a:rPr lang="en-US" sz="3600" dirty="0"/>
              <a:t>tested, </a:t>
            </a: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proven</a:t>
            </a:r>
            <a:r>
              <a:rPr lang="en-US" sz="3600" dirty="0"/>
              <a:t> programming paradigms</a:t>
            </a:r>
          </a:p>
          <a:p>
            <a:pPr lvl="1"/>
            <a:r>
              <a:rPr lang="en-US" sz="3600" dirty="0"/>
              <a:t>guidelines to </a:t>
            </a: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organizing</a:t>
            </a:r>
            <a:r>
              <a:rPr lang="en-US" sz="3600" dirty="0"/>
              <a:t> our code</a:t>
            </a:r>
          </a:p>
          <a:p>
            <a:pPr lvl="1"/>
            <a:r>
              <a:rPr lang="en-US" sz="3600" dirty="0"/>
              <a:t>a </a:t>
            </a: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common vocabulary </a:t>
            </a:r>
            <a:r>
              <a:rPr lang="en-US" sz="3600" dirty="0"/>
              <a:t>between developers</a:t>
            </a:r>
          </a:p>
          <a:p>
            <a:r>
              <a:rPr lang="en-US" sz="3800" dirty="0"/>
              <a:t>Using a pattern may </a:t>
            </a:r>
            <a:r>
              <a:rPr lang="en-US" sz="3800" dirty="0">
                <a:solidFill>
                  <a:schemeClr val="tx2">
                    <a:lumMod val="75000"/>
                  </a:schemeClr>
                </a:solidFill>
              </a:rPr>
              <a:t>increase</a:t>
            </a:r>
            <a:r>
              <a:rPr lang="en-US" sz="3800" dirty="0"/>
              <a:t> complexity – misuse often creates more problems than it solves</a:t>
            </a:r>
            <a:endParaRPr lang="en-US" sz="36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Design Patterns</a:t>
            </a:r>
          </a:p>
        </p:txBody>
      </p:sp>
    </p:spTree>
    <p:extLst>
      <p:ext uri="{BB962C8B-B14F-4D97-AF65-F5344CB8AC3E}">
        <p14:creationId xmlns:p14="http://schemas.microsoft.com/office/powerpoint/2010/main" val="2464950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Splitting your code aims to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separate concerns </a:t>
            </a:r>
            <a:r>
              <a:rPr lang="en-US" dirty="0"/>
              <a:t>(only change the parts that need to be changed)</a:t>
            </a:r>
          </a:p>
          <a:p>
            <a:r>
              <a:rPr lang="en-US" dirty="0"/>
              <a:t>Sample code organization</a:t>
            </a:r>
          </a:p>
          <a:p>
            <a:pPr lvl="1"/>
            <a:r>
              <a:rPr lang="en-US" dirty="0"/>
              <a:t>Main script</a:t>
            </a:r>
          </a:p>
          <a:p>
            <a:pPr lvl="1"/>
            <a:r>
              <a:rPr lang="en-US" dirty="0"/>
              <a:t>Requester (Remote API)</a:t>
            </a:r>
          </a:p>
          <a:p>
            <a:pPr lvl="1"/>
            <a:r>
              <a:rPr lang="en-US" dirty="0"/>
              <a:t>Authenticator</a:t>
            </a:r>
          </a:p>
          <a:p>
            <a:pPr lvl="1"/>
            <a:r>
              <a:rPr lang="en-US" dirty="0"/>
              <a:t>Router</a:t>
            </a:r>
          </a:p>
          <a:p>
            <a:pPr lvl="1"/>
            <a:r>
              <a:rPr lang="en-US" dirty="0"/>
              <a:t>View Controllers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Splitting Your Code</a:t>
            </a:r>
          </a:p>
        </p:txBody>
      </p:sp>
    </p:spTree>
    <p:extLst>
      <p:ext uri="{BB962C8B-B14F-4D97-AF65-F5344CB8AC3E}">
        <p14:creationId xmlns:p14="http://schemas.microsoft.com/office/powerpoint/2010/main" val="4127102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4819278"/>
            <a:ext cx="10363200" cy="820600"/>
          </a:xfrm>
        </p:spPr>
        <p:txBody>
          <a:bodyPr/>
          <a:lstStyle/>
          <a:p>
            <a:r>
              <a:rPr lang="en-US" dirty="0"/>
              <a:t>Live Demo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757966"/>
            <a:ext cx="10363200" cy="719034"/>
          </a:xfrm>
        </p:spPr>
        <p:txBody>
          <a:bodyPr/>
          <a:lstStyle/>
          <a:p>
            <a:r>
              <a:rPr lang="en-US" dirty="0"/>
              <a:t>Writing a Simple Browser Router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4212" y="838200"/>
            <a:ext cx="3524026" cy="363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016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4819278"/>
            <a:ext cx="10363200" cy="820600"/>
          </a:xfrm>
        </p:spPr>
        <p:txBody>
          <a:bodyPr/>
          <a:lstStyle/>
          <a:p>
            <a:r>
              <a:rPr lang="en-US" dirty="0"/>
              <a:t>Practice: Routing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757966"/>
            <a:ext cx="10363200" cy="719034"/>
          </a:xfrm>
        </p:spPr>
        <p:txBody>
          <a:bodyPr/>
          <a:lstStyle/>
          <a:p>
            <a:r>
              <a:rPr lang="en-US" dirty="0"/>
              <a:t>Live Exercises in Class (Lab)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4212" y="838200"/>
            <a:ext cx="3524026" cy="363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4605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151121"/>
            <a:ext cx="7961399" cy="5570355"/>
          </a:xfrm>
        </p:spPr>
        <p:txBody>
          <a:bodyPr>
            <a:normAutofit/>
          </a:bodyPr>
          <a:lstStyle/>
          <a:p>
            <a:r>
              <a:rPr lang="en-US" sz="3200" dirty="0"/>
              <a:t>Browser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Routing</a:t>
            </a:r>
            <a:r>
              <a:rPr lang="en-US" sz="3200" dirty="0"/>
              <a:t> allows SPAs to use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history</a:t>
            </a:r>
          </a:p>
          <a:p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Sammy.js</a:t>
            </a:r>
            <a:r>
              <a:rPr lang="en-US" sz="3200" dirty="0"/>
              <a:t> is a simple routing library</a:t>
            </a:r>
          </a:p>
          <a:p>
            <a:pPr>
              <a:spcBef>
                <a:spcPts val="19200"/>
              </a:spcBef>
            </a:pP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Modular</a:t>
            </a:r>
            <a:r>
              <a:rPr lang="en-US" sz="3200" dirty="0"/>
              <a:t>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code</a:t>
            </a:r>
            <a:r>
              <a:rPr lang="en-US" sz="3200" dirty="0"/>
              <a:t> is more maintainable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</a:t>
            </a:r>
            <a:endParaRPr lang="en-US" dirty="0"/>
          </a:p>
        </p:txBody>
      </p:sp>
      <p:pic>
        <p:nvPicPr>
          <p:cNvPr id="7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6918" y="1447800"/>
            <a:ext cx="3091494" cy="2293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9235" y="4267200"/>
            <a:ext cx="2009177" cy="2009177"/>
          </a:xfrm>
          <a:prstGeom prst="rect">
            <a:avLst/>
          </a:prstGeom>
        </p:spPr>
      </p:pic>
      <p:sp>
        <p:nvSpPr>
          <p:cNvPr id="13" name="Rectangle 3"/>
          <p:cNvSpPr>
            <a:spLocks noChangeArrowheads="1"/>
          </p:cNvSpPr>
          <p:nvPr/>
        </p:nvSpPr>
        <p:spPr bwMode="auto">
          <a:xfrm>
            <a:off x="603381" y="2749956"/>
            <a:ext cx="6100631" cy="174584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const app = 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Sammy</a:t>
            </a: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('#main', function ()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this.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get</a:t>
            </a: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('index.html', () =&gt;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this.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swap</a:t>
            </a: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('&lt;h1&gt;Index Page&lt;/h1&gt;');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});</a:t>
            </a:r>
            <a:endParaRPr lang="en-US" sz="2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9399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Routing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https://softuni.bg/courses/</a:t>
            </a:r>
            <a:endParaRPr lang="en-US" dirty="0"/>
          </a:p>
        </p:txBody>
      </p:sp>
      <p:pic>
        <p:nvPicPr>
          <p:cNvPr id="13" name="Picture 12">
            <a:hlinkClick r:id="rId4"/>
          </p:cNvPr>
          <p:cNvPicPr>
            <a:picLocks noChangeAspect="1"/>
          </p:cNvPicPr>
          <p:nvPr/>
        </p:nvPicPr>
        <p:blipFill rotWithShape="1">
          <a:blip r:embed="rId5"/>
          <a:srcRect l="-16203" r="-16203"/>
          <a:stretch/>
        </p:blipFill>
        <p:spPr>
          <a:xfrm>
            <a:off x="303212" y="1246226"/>
            <a:ext cx="2763622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4" name="Picture 13">
            <a:hlinkClick r:id="rId6"/>
          </p:cNvPr>
          <p:cNvPicPr>
            <a:picLocks noChangeAspect="1"/>
          </p:cNvPicPr>
          <p:nvPr/>
        </p:nvPicPr>
        <p:blipFill rotWithShape="1">
          <a:blip r:embed="rId7"/>
          <a:srcRect l="-5908" r="-5908"/>
          <a:stretch/>
        </p:blipFill>
        <p:spPr>
          <a:xfrm>
            <a:off x="3787285" y="1254944"/>
            <a:ext cx="2763621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6" name="Picture 15">
            <a:hlinkClick r:id="rId8"/>
          </p:cNvPr>
          <p:cNvPicPr>
            <a:picLocks noChangeAspect="1"/>
          </p:cNvPicPr>
          <p:nvPr/>
        </p:nvPicPr>
        <p:blipFill rotWithShape="1">
          <a:blip r:embed="rId9"/>
          <a:srcRect l="-25003" r="-25003"/>
          <a:stretch/>
        </p:blipFill>
        <p:spPr>
          <a:xfrm>
            <a:off x="7271357" y="4002018"/>
            <a:ext cx="4614255" cy="949046"/>
          </a:xfrm>
          <a:prstGeom prst="roundRect">
            <a:avLst>
              <a:gd name="adj" fmla="val 2953"/>
            </a:avLst>
          </a:prstGeom>
          <a:solidFill>
            <a:schemeClr val="tx1"/>
          </a:solidFill>
        </p:spPr>
      </p:pic>
      <p:pic>
        <p:nvPicPr>
          <p:cNvPr id="17" name="Picture 16">
            <a:hlinkClick r:id="rId10"/>
          </p:cNvPr>
          <p:cNvPicPr>
            <a:picLocks noChangeAspect="1"/>
          </p:cNvPicPr>
          <p:nvPr/>
        </p:nvPicPr>
        <p:blipFill rotWithShape="1">
          <a:blip r:embed="rId11"/>
          <a:srcRect l="-705" r="-705"/>
          <a:stretch/>
        </p:blipFill>
        <p:spPr>
          <a:xfrm>
            <a:off x="7271357" y="5375554"/>
            <a:ext cx="4614255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8" name="Picture 17">
            <a:hlinkClick r:id="rId12"/>
          </p:cNvPr>
          <p:cNvPicPr>
            <a:picLocks noChangeAspect="1"/>
          </p:cNvPicPr>
          <p:nvPr/>
        </p:nvPicPr>
        <p:blipFill rotWithShape="1">
          <a:blip r:embed="rId13"/>
          <a:srcRect t="-66530" b="-59505"/>
          <a:stretch/>
        </p:blipFill>
        <p:spPr>
          <a:xfrm>
            <a:off x="7271357" y="2619763"/>
            <a:ext cx="4614255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0" name="Picture 19">
            <a:hlinkClick r:id="rId14"/>
          </p:cNvPr>
          <p:cNvPicPr>
            <a:picLocks noChangeAspect="1"/>
          </p:cNvPicPr>
          <p:nvPr/>
        </p:nvPicPr>
        <p:blipFill rotWithShape="1">
          <a:blip r:embed="rId15"/>
          <a:srcRect l="-14709" r="-14709"/>
          <a:stretch/>
        </p:blipFill>
        <p:spPr>
          <a:xfrm>
            <a:off x="303212" y="5375554"/>
            <a:ext cx="2763622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1" name="Picture 20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787284" y="5375554"/>
            <a:ext cx="2763622" cy="94904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 rotWithShape="1">
          <a:blip r:embed="rId19"/>
          <a:srcRect l="-9951" r="-9951"/>
          <a:stretch/>
        </p:blipFill>
        <p:spPr>
          <a:xfrm>
            <a:off x="7271357" y="1246226"/>
            <a:ext cx="4614254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33958003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22592" y="3700180"/>
            <a:ext cx="5540866" cy="193862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6474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br>
              <a:rPr lang="en-US" sz="6000" b="1" dirty="0"/>
            </a:br>
            <a:r>
              <a:rPr lang="en-US" sz="11500" b="1" noProof="1"/>
              <a:t>#JSAPPS</a:t>
            </a:r>
            <a:endParaRPr lang="en-US" noProof="1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Have a Question?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18290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Foundation – </a:t>
            </a:r>
            <a:r>
              <a:rPr lang="en-US" sz="3200" noProof="1">
                <a:hlinkClick r:id="rId3"/>
              </a:rPr>
              <a:t>softuni.org</a:t>
            </a:r>
            <a:endParaRPr lang="en-US" sz="32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>
                <a:hlinkClick r:id="rId6"/>
              </a:rPr>
              <a:t>forum.softuni.bg</a:t>
            </a:r>
            <a:endParaRPr lang="en-US" noProof="1"/>
          </a:p>
        </p:txBody>
      </p:sp>
      <p:pic>
        <p:nvPicPr>
          <p:cNvPr id="9" name="Picture 8" descr="http://softuni.bg" title="Software University">
            <a:hlinkClick r:id="rId4" tooltip="Software University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6400" y="1594686"/>
            <a:ext cx="1701050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descr="http://softuni.org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descr="http://www.facebook.com/SoftwareUniversity" title="Software University @ Facebook">
            <a:hlinkClick r:id="rId9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512062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6" tooltip="Software University Discussion Forum"/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4876800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4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62304" y="3093954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2279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Routing Concepts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Navigation for Single Page Apps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7158" y="914400"/>
            <a:ext cx="3354508" cy="3810000"/>
          </a:xfrm>
          <a:prstGeom prst="rect">
            <a:avLst/>
          </a:prstGeom>
          <a:effectLst>
            <a:glow rad="736600">
              <a:schemeClr val="tx1"/>
            </a:glow>
          </a:effectLst>
        </p:spPr>
      </p:pic>
    </p:spTree>
    <p:extLst>
      <p:ext uri="{BB962C8B-B14F-4D97-AF65-F5344CB8AC3E}">
        <p14:creationId xmlns:p14="http://schemas.microsoft.com/office/powerpoint/2010/main" val="15508947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Routing</a:t>
            </a:r>
            <a:r>
              <a:rPr lang="en-US" dirty="0"/>
              <a:t> allows navigation,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without reloading </a:t>
            </a:r>
            <a:r>
              <a:rPr lang="en-US" dirty="0"/>
              <a:t>the page</a:t>
            </a:r>
          </a:p>
          <a:p>
            <a:r>
              <a:rPr lang="en-US" dirty="0"/>
              <a:t>It's a pivotal element of writing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Single Page Applications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Routing?</a:t>
            </a:r>
          </a:p>
        </p:txBody>
      </p:sp>
      <p:grpSp>
        <p:nvGrpSpPr>
          <p:cNvPr id="56" name="Group 55"/>
          <p:cNvGrpSpPr/>
          <p:nvPr/>
        </p:nvGrpSpPr>
        <p:grpSpPr>
          <a:xfrm>
            <a:off x="1098183" y="2745841"/>
            <a:ext cx="3474132" cy="3180945"/>
            <a:chOff x="989013" y="2895600"/>
            <a:chExt cx="3474132" cy="3180945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89013" y="2895600"/>
              <a:ext cx="914400" cy="1123545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89013" y="4953000"/>
              <a:ext cx="914400" cy="1123545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75012" y="2895600"/>
              <a:ext cx="914400" cy="1123545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75012" y="4953000"/>
              <a:ext cx="914400" cy="1123545"/>
            </a:xfrm>
            <a:prstGeom prst="rect">
              <a:avLst/>
            </a:prstGeom>
          </p:spPr>
        </p:pic>
        <p:cxnSp>
          <p:nvCxnSpPr>
            <p:cNvPr id="19" name="Straight Arrow Connector 18"/>
            <p:cNvCxnSpPr>
              <a:stCxn id="14" idx="2"/>
              <a:endCxn id="15" idx="0"/>
            </p:cNvCxnSpPr>
            <p:nvPr/>
          </p:nvCxnSpPr>
          <p:spPr>
            <a:xfrm>
              <a:off x="1446213" y="4019145"/>
              <a:ext cx="0" cy="933855"/>
            </a:xfrm>
            <a:prstGeom prst="straightConnector1">
              <a:avLst/>
            </a:prstGeom>
            <a:ln w="5715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>
              <a:cxnSpLocks/>
            </p:cNvCxnSpPr>
            <p:nvPr/>
          </p:nvCxnSpPr>
          <p:spPr>
            <a:xfrm>
              <a:off x="1903413" y="4019145"/>
              <a:ext cx="1142201" cy="933855"/>
            </a:xfrm>
            <a:prstGeom prst="straightConnector1">
              <a:avLst/>
            </a:prstGeom>
            <a:ln w="5715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>
              <a:stCxn id="14" idx="3"/>
              <a:endCxn id="16" idx="1"/>
            </p:cNvCxnSpPr>
            <p:nvPr/>
          </p:nvCxnSpPr>
          <p:spPr>
            <a:xfrm>
              <a:off x="1903413" y="3457373"/>
              <a:ext cx="1371599" cy="0"/>
            </a:xfrm>
            <a:prstGeom prst="straightConnector1">
              <a:avLst/>
            </a:prstGeom>
            <a:ln w="5715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>
              <a:stCxn id="17" idx="0"/>
              <a:endCxn id="16" idx="2"/>
            </p:cNvCxnSpPr>
            <p:nvPr/>
          </p:nvCxnSpPr>
          <p:spPr>
            <a:xfrm flipV="1">
              <a:off x="3732212" y="4019145"/>
              <a:ext cx="0" cy="933855"/>
            </a:xfrm>
            <a:prstGeom prst="straightConnector1">
              <a:avLst/>
            </a:prstGeom>
            <a:ln w="5715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2146901" y="3057260"/>
              <a:ext cx="95399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Link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132811" y="4022516"/>
              <a:ext cx="95399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Link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266091" y="4303218"/>
              <a:ext cx="95399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Link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3509146" y="4286017"/>
              <a:ext cx="95399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Link</a:t>
              </a:r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5670183" y="2745841"/>
            <a:ext cx="2474064" cy="3180945"/>
            <a:chOff x="5561013" y="2895600"/>
            <a:chExt cx="2474064" cy="3180945"/>
          </a:xfrm>
        </p:grpSpPr>
        <p:sp>
          <p:nvSpPr>
            <p:cNvPr id="35" name="Rectangle: Folded Corner 34"/>
            <p:cNvSpPr/>
            <p:nvPr/>
          </p:nvSpPr>
          <p:spPr>
            <a:xfrm rot="10800000">
              <a:off x="5561013" y="2895600"/>
              <a:ext cx="2474064" cy="3180945"/>
            </a:xfrm>
            <a:prstGeom prst="foldedCorner">
              <a:avLst>
                <a:gd name="adj" fmla="val 23538"/>
              </a:avLst>
            </a:prstGeom>
            <a:solidFill>
              <a:schemeClr val="tx1"/>
            </a:solidFill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5957599" y="3057260"/>
              <a:ext cx="1680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B0F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HTML</a:t>
              </a:r>
              <a:endParaRPr lang="en-US" sz="2000" u="sng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5809693" y="3657600"/>
              <a:ext cx="1981200" cy="765026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Router</a:t>
              </a:r>
            </a:p>
          </p:txBody>
        </p:sp>
      </p:grpSp>
      <p:pic>
        <p:nvPicPr>
          <p:cNvPr id="50" name="Picture 4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92699" y="2743200"/>
            <a:ext cx="1207113" cy="1408298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6579" y="4518488"/>
            <a:ext cx="1207113" cy="1408298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92699" y="4518488"/>
            <a:ext cx="1207113" cy="1408298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3657" y="4395300"/>
            <a:ext cx="1207113" cy="1408298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6579" y="2743200"/>
            <a:ext cx="1207113" cy="1408298"/>
          </a:xfrm>
          <a:prstGeom prst="rect">
            <a:avLst/>
          </a:prstGeom>
        </p:spPr>
      </p:pic>
      <p:sp>
        <p:nvSpPr>
          <p:cNvPr id="62" name="TextBox 61"/>
          <p:cNvSpPr txBox="1"/>
          <p:nvPr/>
        </p:nvSpPr>
        <p:spPr>
          <a:xfrm>
            <a:off x="976496" y="6106180"/>
            <a:ext cx="35131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Standard Navigation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6399212" y="6106180"/>
            <a:ext cx="40939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Navigation using Routing</a:t>
            </a:r>
          </a:p>
        </p:txBody>
      </p:sp>
    </p:spTree>
    <p:extLst>
      <p:ext uri="{BB962C8B-B14F-4D97-AF65-F5344CB8AC3E}">
        <p14:creationId xmlns:p14="http://schemas.microsoft.com/office/powerpoint/2010/main" val="3868600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0323E-6 1.48148E-6 L 0.18625 -0.24097 " pathEditMode="relative" rAng="0" ptsTypes="AA">
                                      <p:cBhvr>
                                        <p:cTn id="38" dur="1000" spd="-100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312" y="-1206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00"/>
                            </p:stCondLst>
                            <p:childTnLst>
                              <p:par>
                                <p:cTn id="40" presetID="42" presetClass="path" presetSubtype="0" accel="50000" decel="5000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4.0323E-6 1.48148E-6 L 0.18547 -0.24051 " pathEditMode="relative" rAng="0" ptsTypes="AA">
                                      <p:cBhvr>
                                        <p:cTn id="41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273" y="-12037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42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7.60615E-7 -2.59259E-6 L -0.18573 -0.01805 " pathEditMode="relative" rAng="0" ptsTypes="AA">
                                      <p:cBhvr>
                                        <p:cTn id="43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286" y="-90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/>
      <p:bldP spid="6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A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Router</a:t>
            </a:r>
            <a:r>
              <a:rPr lang="en-US" dirty="0"/>
              <a:t> </a:t>
            </a:r>
            <a:r>
              <a:rPr lang="en-US" dirty="0"/>
              <a:t>loads the appropriate content </a:t>
            </a:r>
            <a:r>
              <a:rPr lang="en-US" dirty="0"/>
              <a:t>when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location changes</a:t>
            </a:r>
          </a:p>
          <a:p>
            <a:pPr lvl="1"/>
            <a:r>
              <a:rPr lang="en-US" dirty="0"/>
              <a:t>E.g. when the user manually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enters an address</a:t>
            </a:r>
          </a:p>
          <a:p>
            <a:r>
              <a:rPr lang="en-US" dirty="0"/>
              <a:t>Conversely, a change in content is reflected in the address bar</a:t>
            </a:r>
          </a:p>
          <a:p>
            <a:pPr lvl="1"/>
            <a:r>
              <a:rPr lang="en-US" dirty="0"/>
              <a:t>E.g. when the user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clicks on a link</a:t>
            </a:r>
          </a:p>
          <a:p>
            <a:r>
              <a:rPr lang="en-US" dirty="0"/>
              <a:t>Benefits:</a:t>
            </a:r>
          </a:p>
          <a:p>
            <a:pPr lvl="1"/>
            <a:r>
              <a:rPr lang="en-US" dirty="0"/>
              <a:t>Load all scripts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only once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Maintain state </a:t>
            </a:r>
            <a:r>
              <a:rPr lang="en-US" dirty="0"/>
              <a:t>across multiple pages</a:t>
            </a:r>
          </a:p>
          <a:p>
            <a:pPr lvl="1"/>
            <a:r>
              <a:rPr lang="en-US" dirty="0"/>
              <a:t>Browser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history</a:t>
            </a:r>
            <a:r>
              <a:rPr lang="en-US" dirty="0"/>
              <a:t> can be used</a:t>
            </a:r>
          </a:p>
          <a:p>
            <a:pPr lvl="1"/>
            <a:r>
              <a:rPr lang="en-US" dirty="0"/>
              <a:t>Build User Interfaces that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react quickly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Routers Work</a:t>
            </a:r>
          </a:p>
        </p:txBody>
      </p:sp>
    </p:spTree>
    <p:extLst>
      <p:ext uri="{BB962C8B-B14F-4D97-AF65-F5344CB8AC3E}">
        <p14:creationId xmlns:p14="http://schemas.microsoft.com/office/powerpoint/2010/main" val="187699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4819278"/>
            <a:ext cx="10363200" cy="820600"/>
          </a:xfrm>
        </p:spPr>
        <p:txBody>
          <a:bodyPr/>
          <a:lstStyle/>
          <a:p>
            <a:r>
              <a:rPr lang="en-US" dirty="0"/>
              <a:t>Live Demo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757966"/>
            <a:ext cx="10363200" cy="719034"/>
          </a:xfrm>
        </p:spPr>
        <p:txBody>
          <a:bodyPr/>
          <a:lstStyle/>
          <a:p>
            <a:r>
              <a:rPr lang="en-US" dirty="0"/>
              <a:t>Writing a Simple Browser Router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4212" y="838200"/>
            <a:ext cx="3524026" cy="363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8778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/>
          <p:cNvSpPr/>
          <p:nvPr/>
        </p:nvSpPr>
        <p:spPr>
          <a:xfrm>
            <a:off x="3351212" y="1981200"/>
            <a:ext cx="5486400" cy="2153246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230" t="-5710" r="-9230" b="-5710"/>
          <a:stretch/>
        </p:blipFill>
        <p:spPr>
          <a:xfrm>
            <a:off x="3884612" y="2179295"/>
            <a:ext cx="4419600" cy="17570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Routing with Sammy.js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Overview and Examples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06674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Sammy is a lightweight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routing library</a:t>
            </a:r>
          </a:p>
          <a:p>
            <a:r>
              <a:rPr lang="en-US" dirty="0"/>
              <a:t>Modular design with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plugins</a:t>
            </a:r>
            <a:r>
              <a:rPr lang="en-US" dirty="0"/>
              <a:t> and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adapters</a:t>
            </a:r>
          </a:p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Requires</a:t>
            </a:r>
            <a:r>
              <a:rPr lang="en-US" dirty="0"/>
              <a:t> with jQuery</a:t>
            </a:r>
          </a:p>
          <a:p>
            <a:r>
              <a:rPr lang="en-US" dirty="0"/>
              <a:t>Many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additional features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Sammy.js Overview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8075612" y="4550502"/>
            <a:ext cx="3615845" cy="1419110"/>
            <a:chOff x="3351212" y="1981200"/>
            <a:chExt cx="5486400" cy="2153246"/>
          </a:xfrm>
        </p:grpSpPr>
        <p:sp>
          <p:nvSpPr>
            <p:cNvPr id="5" name="Rectangle: Rounded Corners 4"/>
            <p:cNvSpPr/>
            <p:nvPr/>
          </p:nvSpPr>
          <p:spPr>
            <a:xfrm>
              <a:off x="3351212" y="1981200"/>
              <a:ext cx="5486400" cy="2153246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9230" t="-5710" r="-9230" b="-5710"/>
            <a:stretch/>
          </p:blipFill>
          <p:spPr>
            <a:xfrm>
              <a:off x="3884612" y="2179295"/>
              <a:ext cx="4419600" cy="175705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323840" y="4267200"/>
            <a:ext cx="7245155" cy="199206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const app =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Sammy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('#main', function()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this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get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('index.html', () =&gt;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this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swap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('Index');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});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8791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4702</TotalTime>
  <Words>1455</Words>
  <Application>Microsoft Office PowerPoint</Application>
  <PresentationFormat>Custom</PresentationFormat>
  <Paragraphs>266</Paragraphs>
  <Slides>30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Arial</vt:lpstr>
      <vt:lpstr>Calibri</vt:lpstr>
      <vt:lpstr>Consolas</vt:lpstr>
      <vt:lpstr>Wingdings</vt:lpstr>
      <vt:lpstr>Wingdings 2</vt:lpstr>
      <vt:lpstr>SoftUni 16x9</vt:lpstr>
      <vt:lpstr>Routing and Patterns</vt:lpstr>
      <vt:lpstr>Table of Contents</vt:lpstr>
      <vt:lpstr>Have a Question?</vt:lpstr>
      <vt:lpstr>Routing Concepts</vt:lpstr>
      <vt:lpstr>What is Routing?</vt:lpstr>
      <vt:lpstr>How Routers Work</vt:lpstr>
      <vt:lpstr>Live Demo</vt:lpstr>
      <vt:lpstr>Routing with Sammy.js</vt:lpstr>
      <vt:lpstr>Sammy.js Overview</vt:lpstr>
      <vt:lpstr>Installation</vt:lpstr>
      <vt:lpstr>Hello Sammy</vt:lpstr>
      <vt:lpstr>Hello Sammy (2)</vt:lpstr>
      <vt:lpstr>Application Initialization</vt:lpstr>
      <vt:lpstr>Creating Routes</vt:lpstr>
      <vt:lpstr>Route Aliases</vt:lpstr>
      <vt:lpstr>URL Parameters</vt:lpstr>
      <vt:lpstr>Handling Forms</vt:lpstr>
      <vt:lpstr>Integrating Handlebars</vt:lpstr>
      <vt:lpstr>Using Handlebars</vt:lpstr>
      <vt:lpstr>Using Handlebars (2)</vt:lpstr>
      <vt:lpstr>Additional Features</vt:lpstr>
      <vt:lpstr>Programming Patterns</vt:lpstr>
      <vt:lpstr>What are Design Patterns</vt:lpstr>
      <vt:lpstr>Splitting Your Code</vt:lpstr>
      <vt:lpstr>Live Demo</vt:lpstr>
      <vt:lpstr>Practice: Routing</vt:lpstr>
      <vt:lpstr>Summary</vt:lpstr>
      <vt:lpstr>Routing</vt:lpstr>
      <vt:lpstr>License</vt:lpstr>
      <vt:lpstr>Free Trainings @ Software University</vt:lpstr>
    </vt:vector>
  </TitlesOfParts>
  <Manager>Svetlin Nakov</Manager>
  <Company>Software University (SoftUni)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ReactJS - Creating JSX Components</dc:title>
  <dc:subject>JavaScript Applications - Practical Training Course @ SoftUni</dc:subject>
  <dc:creator>Software University Foundation</dc:creator>
  <cp:keywords>JS, JavaScript, programming, course, AJAX, jQuery, REST, SoftUni, Software University</cp:keywords>
  <dc:description>JavaScript Applications Course @ SoftUni - https://softuni.bg/courses/javascript-applications</dc:description>
  <cp:lastModifiedBy>Viktor Kostadinov</cp:lastModifiedBy>
  <cp:revision>248</cp:revision>
  <dcterms:created xsi:type="dcterms:W3CDTF">2014-01-02T17:00:34Z</dcterms:created>
  <dcterms:modified xsi:type="dcterms:W3CDTF">2017-08-08T11:02:39Z</dcterms:modified>
  <cp:category>JS, JavaScript, front-end, AJAX, REST, ES6, Web development, computer programming, programming</cp:category>
  <dc:language>English</dc:language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